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1" r:id="rId2"/>
  </p:sldMasterIdLst>
  <p:notesMasterIdLst>
    <p:notesMasterId r:id="rId9"/>
  </p:notesMasterIdLst>
  <p:handoutMasterIdLst>
    <p:handoutMasterId r:id="rId10"/>
  </p:handoutMasterIdLst>
  <p:sldIdLst>
    <p:sldId id="309" r:id="rId3"/>
    <p:sldId id="315" r:id="rId4"/>
    <p:sldId id="311" r:id="rId5"/>
    <p:sldId id="312" r:id="rId6"/>
    <p:sldId id="313" r:id="rId7"/>
    <p:sldId id="314" r:id="rId8"/>
  </p:sldIdLst>
  <p:sldSz cx="9144000" cy="6858000" type="screen4x3"/>
  <p:notesSz cx="9220200" cy="6946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orient="horz" pos="1962">
          <p15:clr>
            <a:srgbClr val="A4A3A4"/>
          </p15:clr>
        </p15:guide>
      </p15:sldGuideLst>
    </p:ext>
    <p:ext uri="{2D200454-40CA-4A62-9FC3-DE9A4176ACB9}">
      <p15:notesGuideLst xmlns:p15="http://schemas.microsoft.com/office/powerpoint/2012/main">
        <p15:guide id="1" orient="horz" pos="2188" userDrawn="1">
          <p15:clr>
            <a:srgbClr val="A4A3A4"/>
          </p15:clr>
        </p15:guide>
        <p15:guide id="2" pos="29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497" autoAdjust="0"/>
    <p:restoredTop sz="94401"/>
  </p:normalViewPr>
  <p:slideViewPr>
    <p:cSldViewPr snapToGrid="0" showGuides="1">
      <p:cViewPr varScale="1">
        <p:scale>
          <a:sx n="86" d="100"/>
          <a:sy n="86" d="100"/>
        </p:scale>
        <p:origin x="1282" y="72"/>
      </p:cViewPr>
      <p:guideLst>
        <p:guide orient="horz" pos="2160"/>
        <p:guide pos="2880"/>
        <p:guide orient="horz" pos="1962"/>
      </p:guideLst>
    </p:cSldViewPr>
  </p:slideViewPr>
  <p:notesTextViewPr>
    <p:cViewPr>
      <p:scale>
        <a:sx n="1" d="1"/>
        <a:sy n="1" d="1"/>
      </p:scale>
      <p:origin x="0" y="0"/>
    </p:cViewPr>
  </p:notesTextViewPr>
  <p:notesViewPr>
    <p:cSldViewPr snapToGrid="0" showGuides="1">
      <p:cViewPr>
        <p:scale>
          <a:sx n="148" d="100"/>
          <a:sy n="148" d="100"/>
        </p:scale>
        <p:origin x="3800" y="-256"/>
      </p:cViewPr>
      <p:guideLst>
        <p:guide orient="horz" pos="2188"/>
        <p:guide pos="29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8605520" y="6598350"/>
            <a:ext cx="614680" cy="348550"/>
          </a:xfrm>
          <a:prstGeom prst="rect">
            <a:avLst/>
          </a:prstGeom>
        </p:spPr>
        <p:txBody>
          <a:bodyPr vert="horz" lIns="92379" tIns="46190" rIns="92379" bIns="46190" rtlCol="0" anchor="ctr"/>
          <a:lstStyle>
            <a:lvl1pPr algn="r">
              <a:defRPr sz="12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744542" y="78269"/>
            <a:ext cx="7702098" cy="348551"/>
          </a:xfrm>
          <a:prstGeom prst="rect">
            <a:avLst/>
          </a:prstGeom>
        </p:spPr>
        <p:txBody>
          <a:bodyPr vert="horz" lIns="0" tIns="92379" rIns="0" bIns="92379" rtlCol="0"/>
          <a:lstStyle>
            <a:lvl1pPr algn="l">
              <a:defRPr sz="1200"/>
            </a:lvl1pPr>
          </a:lstStyle>
          <a:p>
            <a:endParaRPr lang="en-US" dirty="0">
              <a:latin typeface="Arial"/>
              <a:cs typeface="Arial"/>
            </a:endParaRPr>
          </a:p>
        </p:txBody>
      </p:sp>
      <p:cxnSp>
        <p:nvCxnSpPr>
          <p:cNvPr id="10" name="Straight Connector 9"/>
          <p:cNvCxnSpPr/>
          <p:nvPr/>
        </p:nvCxnSpPr>
        <p:spPr>
          <a:xfrm>
            <a:off x="744544" y="6598350"/>
            <a:ext cx="774843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44541" y="6677540"/>
            <a:ext cx="1809465" cy="17638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45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046413" y="868363"/>
            <a:ext cx="3127375" cy="2344737"/>
          </a:xfrm>
          <a:prstGeom prst="rect">
            <a:avLst/>
          </a:prstGeom>
          <a:noFill/>
          <a:ln w="12700">
            <a:solidFill>
              <a:prstClr val="black"/>
            </a:solidFill>
          </a:ln>
        </p:spPr>
        <p:txBody>
          <a:bodyPr vert="horz" lIns="92379" tIns="46190" rIns="92379" bIns="46190" rtlCol="0" anchor="ctr"/>
          <a:lstStyle/>
          <a:p>
            <a:endParaRPr lang="en-US"/>
          </a:p>
        </p:txBody>
      </p:sp>
      <p:sp>
        <p:nvSpPr>
          <p:cNvPr id="5" name="Notes Placeholder 4"/>
          <p:cNvSpPr>
            <a:spLocks noGrp="1"/>
          </p:cNvSpPr>
          <p:nvPr>
            <p:ph type="body" sz="quarter" idx="3"/>
          </p:nvPr>
        </p:nvSpPr>
        <p:spPr>
          <a:xfrm>
            <a:off x="922020" y="3343196"/>
            <a:ext cx="7376160" cy="2735342"/>
          </a:xfrm>
          <a:prstGeom prst="rect">
            <a:avLst/>
          </a:prstGeom>
        </p:spPr>
        <p:txBody>
          <a:bodyPr vert="horz" lIns="92379" tIns="46190" rIns="92379" bIns="4619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8606221" y="6598350"/>
            <a:ext cx="614680" cy="348550"/>
          </a:xfrm>
          <a:prstGeom prst="rect">
            <a:avLst/>
          </a:prstGeom>
        </p:spPr>
        <p:txBody>
          <a:bodyPr vert="horz" lIns="92379" tIns="46190" rIns="92379" bIns="46190" rtlCol="0" anchor="ctr"/>
          <a:lstStyle>
            <a:lvl1pPr algn="l">
              <a:defRPr sz="1200" b="1"/>
            </a:lvl1pPr>
          </a:lstStyle>
          <a:p>
            <a:fld id="{30F18498-1159-498D-8DC7-E1A69C582DF5}" type="slidenum">
              <a:rPr lang="en-US" smtClean="0"/>
              <a:pPr/>
              <a:t>‹#›</a:t>
            </a:fld>
            <a:endParaRPr lang="en-US" dirty="0"/>
          </a:p>
        </p:txBody>
      </p:sp>
      <p:cxnSp>
        <p:nvCxnSpPr>
          <p:cNvPr id="13" name="Straight Connector 12"/>
          <p:cNvCxnSpPr/>
          <p:nvPr/>
        </p:nvCxnSpPr>
        <p:spPr>
          <a:xfrm>
            <a:off x="744544" y="6598350"/>
            <a:ext cx="774843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717126" y="73378"/>
            <a:ext cx="6330050" cy="348551"/>
          </a:xfrm>
          <a:prstGeom prst="rect">
            <a:avLst/>
          </a:prstGeom>
        </p:spPr>
        <p:txBody>
          <a:bodyPr vert="horz" lIns="0" tIns="92379" rIns="0" bIns="92379" rtlCol="0"/>
          <a:lstStyle>
            <a:lvl1pPr algn="l">
              <a:defRPr sz="12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541" y="6677540"/>
            <a:ext cx="1809465" cy="17638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451"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08363" y="455613"/>
            <a:ext cx="2116137" cy="158591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5222560" y="6598726"/>
            <a:ext cx="3995558" cy="346991"/>
          </a:xfrm>
          <a:prstGeom prst="rect">
            <a:avLst/>
          </a:prstGeom>
        </p:spPr>
        <p:txBody>
          <a:bodyPr lIns="90476" tIns="45238" rIns="90476" bIns="45238"/>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5222871" y="6598603"/>
            <a:ext cx="3995038" cy="347027"/>
          </a:xfrm>
          <a:prstGeom prst="rect">
            <a:avLst/>
          </a:prstGeom>
          <a:ln/>
        </p:spPr>
        <p:txBody>
          <a:bodyPr lIns="98115" tIns="49058" rIns="98115" bIns="49058"/>
          <a:lstStyle/>
          <a:p>
            <a:fld id="{A7699B01-DF66-4112-9C4E-285772C0636C}" type="slidenum">
              <a:rPr lang="en-US" altLang="en-US"/>
              <a:pPr/>
              <a:t>3</a:t>
            </a:fld>
            <a:endParaRPr lang="en-US" altLang="en-US"/>
          </a:p>
        </p:txBody>
      </p:sp>
      <p:sp>
        <p:nvSpPr>
          <p:cNvPr id="7170" name="Rectangle 2"/>
          <p:cNvSpPr>
            <a:spLocks noGrp="1" noRot="1" noChangeAspect="1" noChangeArrowheads="1" noTextEdit="1"/>
          </p:cNvSpPr>
          <p:nvPr>
            <p:ph type="sldImg"/>
          </p:nvPr>
        </p:nvSpPr>
        <p:spPr>
          <a:xfrm>
            <a:off x="3295650" y="369888"/>
            <a:ext cx="2339975" cy="1755775"/>
          </a:xfrm>
          <a:ln w="12700" cap="flat">
            <a:solidFill>
              <a:schemeClr val="tx1"/>
            </a:solidFill>
            <a:miter lim="800000"/>
            <a:headEnd/>
            <a:tailEnd/>
          </a:ln>
        </p:spPr>
      </p:sp>
      <p:sp>
        <p:nvSpPr>
          <p:cNvPr id="7171" name="Rectangle 3"/>
          <p:cNvSpPr>
            <a:spLocks noGrp="1" noChangeArrowheads="1"/>
          </p:cNvSpPr>
          <p:nvPr>
            <p:ph type="body" idx="1"/>
          </p:nvPr>
        </p:nvSpPr>
        <p:spPr>
          <a:ln cap="flat"/>
        </p:spPr>
        <p:txBody>
          <a:bodyPr/>
          <a:lstStyle/>
          <a:p>
            <a:r>
              <a:rPr lang="en-US" altLang="en-US" dirty="0"/>
              <a:t>Split this into two sections,</a:t>
            </a:r>
          </a:p>
          <a:p>
            <a:pPr marL="346422" indent="-346422">
              <a:buAutoNum type="arabicParenR"/>
            </a:pPr>
            <a:r>
              <a:rPr lang="en-US" altLang="en-US" dirty="0"/>
              <a:t>Defect analysis</a:t>
            </a:r>
          </a:p>
          <a:p>
            <a:pPr marL="346422" indent="-346422">
              <a:buAutoNum type="arabicParenR"/>
            </a:pPr>
            <a:r>
              <a:rPr lang="en-US" altLang="en-US" dirty="0"/>
              <a:t>Defect Checklist</a:t>
            </a:r>
          </a:p>
        </p:txBody>
      </p:sp>
    </p:spTree>
    <p:extLst>
      <p:ext uri="{BB962C8B-B14F-4D97-AF65-F5344CB8AC3E}">
        <p14:creationId xmlns:p14="http://schemas.microsoft.com/office/powerpoint/2010/main" val="778320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5222871" y="6598603"/>
            <a:ext cx="3995038" cy="347027"/>
          </a:xfrm>
          <a:prstGeom prst="rect">
            <a:avLst/>
          </a:prstGeom>
          <a:ln/>
        </p:spPr>
        <p:txBody>
          <a:bodyPr lIns="98115" tIns="49058" rIns="98115" bIns="49058"/>
          <a:lstStyle/>
          <a:p>
            <a:fld id="{AF3DB7AD-96F5-421B-ACB4-334DC3AFA32F}" type="slidenum">
              <a:rPr lang="en-US" altLang="en-US"/>
              <a:pPr/>
              <a:t>4</a:t>
            </a:fld>
            <a:endParaRPr lang="en-US" altLang="en-US"/>
          </a:p>
        </p:txBody>
      </p:sp>
      <p:sp>
        <p:nvSpPr>
          <p:cNvPr id="21506" name="Rectangle 2"/>
          <p:cNvSpPr>
            <a:spLocks noGrp="1" noChangeArrowheads="1"/>
          </p:cNvSpPr>
          <p:nvPr>
            <p:ph type="body" idx="1"/>
          </p:nvPr>
        </p:nvSpPr>
        <p:spPr>
          <a:ln cap="flat"/>
        </p:spPr>
        <p:txBody>
          <a:bodyPr/>
          <a:lstStyle/>
          <a:p>
            <a:endParaRPr lang="en-US" altLang="en-US"/>
          </a:p>
        </p:txBody>
      </p:sp>
      <p:sp>
        <p:nvSpPr>
          <p:cNvPr id="21507" name="Rectangle 3"/>
          <p:cNvSpPr>
            <a:spLocks noGrp="1" noRot="1" noChangeAspect="1" noChangeArrowheads="1" noTextEdit="1"/>
          </p:cNvSpPr>
          <p:nvPr>
            <p:ph type="sldImg"/>
          </p:nvPr>
        </p:nvSpPr>
        <p:spPr>
          <a:xfrm>
            <a:off x="3408363" y="455613"/>
            <a:ext cx="2116137" cy="1585912"/>
          </a:xfrm>
          <a:ln/>
        </p:spPr>
      </p:sp>
    </p:spTree>
    <p:extLst>
      <p:ext uri="{BB962C8B-B14F-4D97-AF65-F5344CB8AC3E}">
        <p14:creationId xmlns:p14="http://schemas.microsoft.com/office/powerpoint/2010/main" val="1715287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5222871" y="6598603"/>
            <a:ext cx="3995038" cy="347027"/>
          </a:xfrm>
          <a:prstGeom prst="rect">
            <a:avLst/>
          </a:prstGeom>
          <a:ln/>
        </p:spPr>
        <p:txBody>
          <a:bodyPr lIns="98115" tIns="49058" rIns="98115" bIns="49058"/>
          <a:lstStyle/>
          <a:p>
            <a:fld id="{269F2553-F439-495D-B65A-EB6467429981}" type="slidenum">
              <a:rPr lang="en-US" altLang="en-US"/>
              <a:pPr/>
              <a:t>5</a:t>
            </a:fld>
            <a:endParaRPr lang="en-US" altLang="en-US"/>
          </a:p>
        </p:txBody>
      </p:sp>
      <p:sp>
        <p:nvSpPr>
          <p:cNvPr id="23554" name="Rectangle 2"/>
          <p:cNvSpPr>
            <a:spLocks noGrp="1" noRot="1" noChangeAspect="1" noChangeArrowheads="1" noTextEdit="1"/>
          </p:cNvSpPr>
          <p:nvPr>
            <p:ph type="sldImg"/>
          </p:nvPr>
        </p:nvSpPr>
        <p:spPr>
          <a:xfrm>
            <a:off x="3295650" y="369888"/>
            <a:ext cx="2339975" cy="1755775"/>
          </a:xfrm>
          <a:ln w="12700" cap="flat">
            <a:solidFill>
              <a:schemeClr val="tx1"/>
            </a:solidFill>
            <a:miter lim="800000"/>
            <a:headEnd/>
            <a:tailEnd/>
          </a:ln>
        </p:spPr>
      </p:sp>
      <p:sp>
        <p:nvSpPr>
          <p:cNvPr id="23555" name="Rectangle 3"/>
          <p:cNvSpPr>
            <a:spLocks noGrp="1" noChangeArrowheads="1"/>
          </p:cNvSpPr>
          <p:nvPr>
            <p:ph type="body" idx="1"/>
          </p:nvPr>
        </p:nvSpPr>
        <p:spPr>
          <a:ln cap="flat"/>
        </p:spPr>
        <p:txBody>
          <a:bodyPr/>
          <a:lstStyle/>
          <a:p>
            <a:endParaRPr lang="en-US" altLang="en-US"/>
          </a:p>
        </p:txBody>
      </p:sp>
    </p:spTree>
    <p:extLst>
      <p:ext uri="{BB962C8B-B14F-4D97-AF65-F5344CB8AC3E}">
        <p14:creationId xmlns:p14="http://schemas.microsoft.com/office/powerpoint/2010/main" val="11018941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5222871" y="6598603"/>
            <a:ext cx="3995038" cy="347027"/>
          </a:xfrm>
          <a:prstGeom prst="rect">
            <a:avLst/>
          </a:prstGeom>
          <a:ln/>
        </p:spPr>
        <p:txBody>
          <a:bodyPr lIns="98115" tIns="49058" rIns="98115" bIns="49058"/>
          <a:lstStyle/>
          <a:p>
            <a:fld id="{911AD842-5D09-4976-BFF8-36397FB25BAE}" type="slidenum">
              <a:rPr lang="en-US" altLang="en-US"/>
              <a:pPr/>
              <a:t>6</a:t>
            </a:fld>
            <a:endParaRPr lang="en-US" altLang="en-US"/>
          </a:p>
        </p:txBody>
      </p:sp>
      <p:sp>
        <p:nvSpPr>
          <p:cNvPr id="25602" name="Rectangle 2"/>
          <p:cNvSpPr>
            <a:spLocks noGrp="1" noRot="1" noChangeAspect="1" noChangeArrowheads="1" noTextEdit="1"/>
          </p:cNvSpPr>
          <p:nvPr>
            <p:ph type="sldImg"/>
          </p:nvPr>
        </p:nvSpPr>
        <p:spPr>
          <a:xfrm>
            <a:off x="3295650" y="369888"/>
            <a:ext cx="2339975" cy="1755775"/>
          </a:xfrm>
          <a:ln w="12700" cap="flat">
            <a:solidFill>
              <a:schemeClr val="tx1"/>
            </a:solidFill>
            <a:miter lim="800000"/>
            <a:headEnd/>
            <a:tailEnd/>
          </a:ln>
        </p:spPr>
      </p:sp>
      <p:sp>
        <p:nvSpPr>
          <p:cNvPr id="25603" name="Rectangle 3"/>
          <p:cNvSpPr>
            <a:spLocks noGrp="1" noChangeArrowheads="1"/>
          </p:cNvSpPr>
          <p:nvPr>
            <p:ph type="body" idx="1"/>
          </p:nvPr>
        </p:nvSpPr>
        <p:spPr>
          <a:ln cap="flat"/>
        </p:spPr>
        <p:txBody>
          <a:bodyPr/>
          <a:lstStyle/>
          <a:p>
            <a:endParaRPr lang="en-US" altLang="en-US"/>
          </a:p>
        </p:txBody>
      </p:sp>
    </p:spTree>
    <p:extLst>
      <p:ext uri="{BB962C8B-B14F-4D97-AF65-F5344CB8AC3E}">
        <p14:creationId xmlns:p14="http://schemas.microsoft.com/office/powerpoint/2010/main" val="36961193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59157" y="0"/>
            <a:ext cx="3084843" cy="6375400"/>
          </a:xfrm>
          <a:prstGeom prst="rect">
            <a:avLst/>
          </a:prstGeom>
        </p:spPr>
      </p:pic>
      <p:sp>
        <p:nvSpPr>
          <p:cNvPr id="7" name="Rectangle 6"/>
          <p:cNvSpPr/>
          <p:nvPr/>
        </p:nvSpPr>
        <p:spPr bwMode="auto">
          <a:xfrm>
            <a:off x="3"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a:t>Click to edit Master </a:t>
            </a:r>
            <a:br>
              <a:rPr lang="en-US" dirty="0"/>
            </a:br>
            <a:r>
              <a:rPr lang="en-US" dirty="0"/>
              <a:t>title style</a:t>
            </a:r>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2" indent="0" algn="ctr">
              <a:buNone/>
              <a:defRPr sz="1600"/>
            </a:lvl6pPr>
            <a:lvl7pPr marL="2742926" indent="0" algn="ctr">
              <a:buNone/>
              <a:defRPr sz="1600"/>
            </a:lvl7pPr>
            <a:lvl8pPr marL="3200081" indent="0" algn="ctr">
              <a:buNone/>
              <a:defRPr sz="1600"/>
            </a:lvl8pPr>
            <a:lvl9pPr marL="3657234" indent="0" algn="ctr">
              <a:buNone/>
              <a:defRPr sz="1600"/>
            </a:lvl9pPr>
          </a:lstStyle>
          <a:p>
            <a:r>
              <a:rPr lang="en-US"/>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a:solidFill>
                  <a:schemeClr val="bg1"/>
                </a:solidFill>
                <a:latin typeface="Arial" panose="020B0604020202020204" pitchFamily="34" charset="0"/>
                <a:cs typeface="Arial" panose="020B0604020202020204" pitchFamily="34" charset="0"/>
              </a:rPr>
              <a:t>Software Engineering Institute</a:t>
            </a:r>
          </a:p>
          <a:p>
            <a:r>
              <a:rPr lang="en-US" sz="1400" dirty="0">
                <a:solidFill>
                  <a:schemeClr val="bg1"/>
                </a:solidFill>
                <a:latin typeface="Arial" panose="020B0604020202020204" pitchFamily="34" charset="0"/>
                <a:cs typeface="Arial" panose="020B0604020202020204" pitchFamily="34" charset="0"/>
              </a:rPr>
              <a:t>Carnegie Mellon University</a:t>
            </a:r>
          </a:p>
          <a:p>
            <a:r>
              <a:rPr lang="en-US" sz="1400" dirty="0">
                <a:solidFill>
                  <a:schemeClr val="bg1"/>
                </a:solidFill>
                <a:latin typeface="Arial" panose="020B0604020202020204" pitchFamily="34" charset="0"/>
                <a:cs typeface="Arial" panose="020B0604020202020204" pitchFamily="34" charset="0"/>
              </a:rPr>
              <a:t>Pittsburgh, PA  15213</a:t>
            </a:r>
          </a:p>
        </p:txBody>
      </p:sp>
      <p:sp>
        <p:nvSpPr>
          <p:cNvPr id="4" name="Rectangle 3"/>
          <p:cNvSpPr/>
          <p:nvPr/>
        </p:nvSpPr>
        <p:spPr>
          <a:xfrm>
            <a:off x="6059155" y="6392819"/>
            <a:ext cx="3084845"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en-US"/>
          </a:p>
        </p:txBody>
      </p:sp>
      <p:sp>
        <p:nvSpPr>
          <p:cNvPr id="10" name="Rectangle 25"/>
          <p:cNvSpPr>
            <a:spLocks noChangeArrowheads="1"/>
          </p:cNvSpPr>
          <p:nvPr/>
        </p:nvSpPr>
        <p:spPr bwMode="white">
          <a:xfrm>
            <a:off x="6788760" y="6473125"/>
            <a:ext cx="1936141" cy="205495"/>
          </a:xfrm>
          <a:prstGeom prst="rect">
            <a:avLst/>
          </a:prstGeom>
          <a:noFill/>
          <a:ln w="9525">
            <a:noFill/>
            <a:miter lim="800000"/>
            <a:headEnd/>
            <a:tailEnd/>
          </a:ln>
          <a:effectLst/>
        </p:spPr>
        <p:txBody>
          <a:bodyPr wrap="square" lIns="0" tIns="0" rIns="0" bIns="45710">
            <a:spAutoFit/>
          </a:bodyPr>
          <a:lstStyle/>
          <a:p>
            <a:pPr algn="l" eaLnBrk="0" hangingPunct="0">
              <a:lnSpc>
                <a:spcPts val="1299"/>
              </a:lnSpc>
              <a:spcBef>
                <a:spcPct val="0"/>
              </a:spcBef>
            </a:pPr>
            <a:r>
              <a:rPr lang="en-US" sz="800" b="1" dirty="0">
                <a:solidFill>
                  <a:schemeClr val="bg1"/>
                </a:solidFill>
                <a:latin typeface="Arial" panose="020B0604020202020204" pitchFamily="34" charset="0"/>
                <a:cs typeface="Arial" panose="020B0604020202020204" pitchFamily="34" charset="0"/>
              </a:rPr>
              <a:t>© 2015 Carnegie Mellon University</a:t>
            </a:r>
          </a:p>
        </p:txBody>
      </p:sp>
      <p:sp>
        <p:nvSpPr>
          <p:cNvPr id="13" name="TextBox 12"/>
          <p:cNvSpPr txBox="1"/>
          <p:nvPr/>
        </p:nvSpPr>
        <p:spPr>
          <a:xfrm>
            <a:off x="6788761" y="6653594"/>
            <a:ext cx="1936140" cy="92333"/>
          </a:xfrm>
          <a:prstGeom prst="rect">
            <a:avLst/>
          </a:prstGeom>
          <a:noFill/>
        </p:spPr>
        <p:txBody>
          <a:bodyPr wrap="square" lIns="0" tIns="0" rIns="0" bIns="0" rtlCol="0">
            <a:spAutoFit/>
          </a:bodyPr>
          <a:lstStyle/>
          <a:p>
            <a:pPr algn="l"/>
            <a:r>
              <a:rPr lang="en-US" sz="600" b="0" kern="1200" spc="0" dirty="0">
                <a:solidFill>
                  <a:schemeClr val="bg1"/>
                </a:solidFill>
                <a:latin typeface="Arial" charset="0"/>
                <a:ea typeface="ＭＳ Ｐゴシック" pitchFamily="1" charset="-128"/>
                <a:cs typeface="+mn-cs"/>
              </a:rPr>
              <a:t>Approved</a:t>
            </a:r>
            <a:r>
              <a:rPr lang="en-US" sz="600" b="0" kern="1200" spc="0" baseline="0" dirty="0">
                <a:solidFill>
                  <a:schemeClr val="bg1"/>
                </a:solidFill>
                <a:latin typeface="Arial" charset="0"/>
                <a:ea typeface="ＭＳ Ｐゴシック" pitchFamily="1" charset="-128"/>
                <a:cs typeface="+mn-cs"/>
              </a:rPr>
              <a:t> </a:t>
            </a:r>
            <a:r>
              <a:rPr lang="en-US" sz="600" b="0" kern="1200" spc="0" dirty="0">
                <a:solidFill>
                  <a:schemeClr val="bg1"/>
                </a:solidFill>
                <a:latin typeface="Arial" charset="0"/>
                <a:ea typeface="ＭＳ Ｐゴシック" pitchFamily="1" charset="-128"/>
                <a:cs typeface="+mn-cs"/>
              </a:rPr>
              <a:t>for Public Release; Distribution is Unlimited</a:t>
            </a:r>
          </a:p>
        </p:txBody>
      </p:sp>
    </p:spTree>
    <p:extLst>
      <p:ext uri="{BB962C8B-B14F-4D97-AF65-F5344CB8AC3E}">
        <p14:creationId xmlns:p14="http://schemas.microsoft.com/office/powerpoint/2010/main" val="31359479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42756366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2938394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6040701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26206355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341744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54775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8419174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9581318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3506573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4811960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7495771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1856244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8521239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9900812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2656941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emf"/><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a:t>
            </a:r>
            <a:r>
              <a:rPr lang="en-US" sz="700" b="1" baseline="0" dirty="0">
                <a:solidFill>
                  <a:schemeClr val="tx1">
                    <a:lumMod val="50000"/>
                    <a:lumOff val="50000"/>
                  </a:schemeClr>
                </a:solidFill>
                <a:latin typeface="Arial" panose="020B0604020202020204" pitchFamily="34" charset="0"/>
                <a:cs typeface="Arial" panose="020B0604020202020204" pitchFamily="34" charset="0"/>
              </a:rPr>
              <a:t> Defect Analysis</a:t>
            </a:r>
            <a:endParaRPr lang="en-US" sz="700" b="1" dirty="0">
              <a:solidFill>
                <a:schemeClr val="tx1">
                  <a:lumMod val="50000"/>
                  <a:lumOff val="50000"/>
                </a:schemeClr>
              </a:solidFill>
              <a:latin typeface="Arial" panose="020B0604020202020204" pitchFamily="34" charset="0"/>
              <a:cs typeface="Arial" panose="020B0604020202020204" pitchFamily="34" charset="0"/>
            </a:endParaRP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 id="2147483730" r:id="rId15"/>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a:t>
            </a:r>
            <a:r>
              <a:rPr lang="en-US" sz="700" b="1" baseline="0" dirty="0">
                <a:solidFill>
                  <a:schemeClr val="tx1">
                    <a:lumMod val="50000"/>
                    <a:lumOff val="50000"/>
                  </a:schemeClr>
                </a:solidFill>
                <a:latin typeface="Arial" panose="020B0604020202020204" pitchFamily="34" charset="0"/>
                <a:cs typeface="Arial" panose="020B0604020202020204" pitchFamily="34" charset="0"/>
              </a:rPr>
              <a:t> Defect Analysis</a:t>
            </a:r>
            <a:endParaRPr lang="en-US" sz="700" b="1" dirty="0">
              <a:solidFill>
                <a:schemeClr val="tx1">
                  <a:lumMod val="50000"/>
                  <a:lumOff val="50000"/>
                </a:schemeClr>
              </a:solidFill>
              <a:latin typeface="Arial" panose="020B0604020202020204" pitchFamily="34" charset="0"/>
              <a:cs typeface="Arial" panose="020B0604020202020204" pitchFamily="34" charset="0"/>
            </a:endParaRP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93817116"/>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 Discipline for </a:t>
            </a:r>
            <a:br>
              <a:rPr lang="en-US" dirty="0"/>
            </a:br>
            <a:r>
              <a:rPr lang="en-US" dirty="0"/>
              <a:t>Software Engineering</a:t>
            </a:r>
            <a:br>
              <a:rPr lang="en-US" dirty="0"/>
            </a:br>
            <a:br>
              <a:rPr lang="en-US" dirty="0"/>
            </a:br>
            <a:endParaRPr lang="en-US" dirty="0"/>
          </a:p>
        </p:txBody>
      </p:sp>
      <p:sp>
        <p:nvSpPr>
          <p:cNvPr id="3" name="Subtitle 2"/>
          <p:cNvSpPr>
            <a:spLocks noGrp="1"/>
          </p:cNvSpPr>
          <p:nvPr>
            <p:ph type="subTitle" idx="1"/>
          </p:nvPr>
        </p:nvSpPr>
        <p:spPr/>
        <p:txBody>
          <a:bodyPr/>
          <a:lstStyle/>
          <a:p>
            <a:r>
              <a:rPr lang="en-US" dirty="0"/>
              <a:t>Workshop – Defect Analysis</a:t>
            </a:r>
          </a:p>
        </p:txBody>
      </p:sp>
    </p:spTree>
    <p:extLst>
      <p:ext uri="{BB962C8B-B14F-4D97-AF65-F5344CB8AC3E}">
        <p14:creationId xmlns:p14="http://schemas.microsoft.com/office/powerpoint/2010/main" val="24808811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noFill/>
          <a:ln/>
        </p:spPr>
        <p:txBody>
          <a:bodyPr/>
          <a:lstStyle/>
          <a:p>
            <a:r>
              <a:rPr lang="en-US" altLang="en-US"/>
              <a:t>Workshop Objectives</a:t>
            </a:r>
          </a:p>
        </p:txBody>
      </p:sp>
      <p:sp>
        <p:nvSpPr>
          <p:cNvPr id="6147" name="Rectangle 3"/>
          <p:cNvSpPr>
            <a:spLocks noGrp="1" noChangeArrowheads="1"/>
          </p:cNvSpPr>
          <p:nvPr>
            <p:ph type="body" idx="1"/>
          </p:nvPr>
        </p:nvSpPr>
        <p:spPr>
          <a:xfrm>
            <a:off x="401934" y="1237206"/>
            <a:ext cx="8320035" cy="5014243"/>
          </a:xfrm>
          <a:noFill/>
          <a:ln/>
        </p:spPr>
        <p:txBody>
          <a:bodyPr/>
          <a:lstStyle/>
          <a:p>
            <a:r>
              <a:rPr lang="en-US" altLang="en-US" dirty="0"/>
              <a:t>After this workshop, you will</a:t>
            </a:r>
          </a:p>
          <a:p>
            <a:pPr lvl="1"/>
            <a:r>
              <a:rPr lang="en-US" altLang="en-US" dirty="0"/>
              <a:t>know what defects are causing trouble in test</a:t>
            </a:r>
          </a:p>
          <a:p>
            <a:pPr lvl="1"/>
            <a:r>
              <a:rPr lang="en-US" altLang="en-US" dirty="0"/>
              <a:t>be prepared to develop your personal review checklist</a:t>
            </a:r>
          </a:p>
        </p:txBody>
      </p:sp>
    </p:spTree>
    <p:extLst>
      <p:ext uri="{BB962C8B-B14F-4D97-AF65-F5344CB8AC3E}">
        <p14:creationId xmlns:p14="http://schemas.microsoft.com/office/powerpoint/2010/main" val="216803857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noFill/>
          <a:ln/>
        </p:spPr>
        <p:txBody>
          <a:bodyPr/>
          <a:lstStyle/>
          <a:p>
            <a:r>
              <a:rPr lang="en-US" altLang="en-US"/>
              <a:t>Analyzing Defect Data -1</a:t>
            </a:r>
          </a:p>
        </p:txBody>
      </p:sp>
      <p:sp>
        <p:nvSpPr>
          <p:cNvPr id="20483" name="Rectangle 3"/>
          <p:cNvSpPr>
            <a:spLocks noGrp="1" noChangeArrowheads="1"/>
          </p:cNvSpPr>
          <p:nvPr>
            <p:ph type="body" idx="1"/>
          </p:nvPr>
        </p:nvSpPr>
        <p:spPr>
          <a:xfrm>
            <a:off x="369190" y="1233296"/>
            <a:ext cx="7785100" cy="5039487"/>
          </a:xfrm>
          <a:noFill/>
          <a:ln/>
        </p:spPr>
        <p:txBody>
          <a:bodyPr>
            <a:normAutofit/>
          </a:bodyPr>
          <a:lstStyle/>
          <a:p>
            <a:r>
              <a:rPr lang="en-US" altLang="en-US" dirty="0"/>
              <a:t>To ensure that your reviews provide the most benefit, your checklists should focus on defects that</a:t>
            </a:r>
          </a:p>
          <a:p>
            <a:pPr lvl="1"/>
            <a:r>
              <a:rPr lang="en-US" altLang="en-US" dirty="0"/>
              <a:t>give you the most trouble</a:t>
            </a:r>
          </a:p>
          <a:p>
            <a:pPr lvl="1"/>
            <a:r>
              <a:rPr lang="en-US" altLang="en-US" dirty="0"/>
              <a:t>provide the most leverage</a:t>
            </a:r>
          </a:p>
          <a:p>
            <a:endParaRPr lang="en-US" altLang="en-US" dirty="0"/>
          </a:p>
          <a:p>
            <a:r>
              <a:rPr lang="en-US" altLang="en-US" dirty="0"/>
              <a:t>A Pareto distribution will help you establish priorities. Create distributions for</a:t>
            </a:r>
          </a:p>
          <a:p>
            <a:pPr lvl="1"/>
            <a:r>
              <a:rPr lang="en-US" altLang="en-US" dirty="0"/>
              <a:t>defect frequency by category</a:t>
            </a:r>
          </a:p>
          <a:p>
            <a:pPr lvl="1"/>
            <a:r>
              <a:rPr lang="en-US" altLang="en-US" dirty="0"/>
              <a:t>defect cost </a:t>
            </a:r>
            <a:r>
              <a:rPr lang="en-US" altLang="en-US"/>
              <a:t>by category</a:t>
            </a:r>
            <a:endParaRPr lang="en-US" altLang="en-US" dirty="0"/>
          </a:p>
        </p:txBody>
      </p:sp>
    </p:spTree>
    <p:extLst>
      <p:ext uri="{BB962C8B-B14F-4D97-AF65-F5344CB8AC3E}">
        <p14:creationId xmlns:p14="http://schemas.microsoft.com/office/powerpoint/2010/main" val="2202573151"/>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noFill/>
          <a:ln/>
        </p:spPr>
        <p:txBody>
          <a:bodyPr/>
          <a:lstStyle/>
          <a:p>
            <a:r>
              <a:rPr lang="en-US" altLang="en-US"/>
              <a:t>Analyzing Defect Data -2</a:t>
            </a:r>
          </a:p>
        </p:txBody>
      </p:sp>
      <p:sp>
        <p:nvSpPr>
          <p:cNvPr id="22531" name="Rectangle 3"/>
          <p:cNvSpPr>
            <a:spLocks noGrp="1" noChangeArrowheads="1"/>
          </p:cNvSpPr>
          <p:nvPr>
            <p:ph type="body" idx="1"/>
          </p:nvPr>
        </p:nvSpPr>
        <p:spPr>
          <a:xfrm>
            <a:off x="401934" y="1234440"/>
            <a:ext cx="8320035" cy="5035297"/>
          </a:xfrm>
          <a:noFill/>
          <a:ln/>
        </p:spPr>
        <p:txBody>
          <a:bodyPr/>
          <a:lstStyle/>
          <a:p>
            <a:r>
              <a:rPr lang="en-US" altLang="en-US" dirty="0"/>
              <a:t>As you gather more data on defects, it may be necessary to create defect subcategories to complete your analysis.</a:t>
            </a:r>
          </a:p>
          <a:p>
            <a:r>
              <a:rPr lang="en-US" altLang="en-US" dirty="0"/>
              <a:t>For example, if 80% of your defects are of one type (say Type 20), subcategories of Type 20 may be needed.</a:t>
            </a:r>
          </a:p>
          <a:p>
            <a:endParaRPr lang="en-US" altLang="en-US" dirty="0"/>
          </a:p>
        </p:txBody>
      </p:sp>
      <p:graphicFrame>
        <p:nvGraphicFramePr>
          <p:cNvPr id="3" name="Table 2"/>
          <p:cNvGraphicFramePr>
            <a:graphicFrameLocks noGrp="1"/>
          </p:cNvGraphicFramePr>
          <p:nvPr>
            <p:extLst>
              <p:ext uri="{D42A27DB-BD31-4B8C-83A1-F6EECF244321}">
                <p14:modId xmlns:p14="http://schemas.microsoft.com/office/powerpoint/2010/main" val="2842606522"/>
              </p:ext>
            </p:extLst>
          </p:nvPr>
        </p:nvGraphicFramePr>
        <p:xfrm>
          <a:off x="401934" y="3288636"/>
          <a:ext cx="7543799" cy="2794635"/>
        </p:xfrm>
        <a:graphic>
          <a:graphicData uri="http://schemas.openxmlformats.org/drawingml/2006/table">
            <a:tbl>
              <a:tblPr firstRow="1" bandRow="1">
                <a:tableStyleId>{2D5ABB26-0587-4C30-8999-92F81FD0307C}</a:tableStyleId>
              </a:tblPr>
              <a:tblGrid>
                <a:gridCol w="857250">
                  <a:extLst>
                    <a:ext uri="{9D8B030D-6E8A-4147-A177-3AD203B41FA5}">
                      <a16:colId xmlns:a16="http://schemas.microsoft.com/office/drawing/2014/main" val="20000"/>
                    </a:ext>
                  </a:extLst>
                </a:gridCol>
                <a:gridCol w="1628775">
                  <a:extLst>
                    <a:ext uri="{9D8B030D-6E8A-4147-A177-3AD203B41FA5}">
                      <a16:colId xmlns:a16="http://schemas.microsoft.com/office/drawing/2014/main" val="20001"/>
                    </a:ext>
                  </a:extLst>
                </a:gridCol>
                <a:gridCol w="4029075">
                  <a:extLst>
                    <a:ext uri="{9D8B030D-6E8A-4147-A177-3AD203B41FA5}">
                      <a16:colId xmlns:a16="http://schemas.microsoft.com/office/drawing/2014/main" val="20002"/>
                    </a:ext>
                  </a:extLst>
                </a:gridCol>
                <a:gridCol w="1028699">
                  <a:extLst>
                    <a:ext uri="{9D8B030D-6E8A-4147-A177-3AD203B41FA5}">
                      <a16:colId xmlns:a16="http://schemas.microsoft.com/office/drawing/2014/main" val="20003"/>
                    </a:ext>
                  </a:extLst>
                </a:gridCol>
              </a:tblGrid>
              <a:tr h="428625">
                <a:tc>
                  <a:txBody>
                    <a:bodyPr/>
                    <a:lstStyle/>
                    <a:p>
                      <a:pPr algn="l"/>
                      <a:r>
                        <a:rPr lang="en-US" sz="1800" b="1" dirty="0">
                          <a:latin typeface="Arial"/>
                          <a:cs typeface="Arial"/>
                        </a:rPr>
                        <a:t>Type</a:t>
                      </a:r>
                    </a:p>
                  </a:txBody>
                  <a:tcPr marL="102870" marR="102870" marT="51435" marB="51435">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lang="en-US" sz="1800" b="1" dirty="0">
                          <a:latin typeface="Arial"/>
                          <a:cs typeface="Arial"/>
                        </a:rPr>
                        <a:t>Name</a:t>
                      </a:r>
                    </a:p>
                  </a:txBody>
                  <a:tcPr marL="102870" marR="102870" marT="51435" marB="51435">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lang="en-US" sz="1800" b="1" dirty="0">
                          <a:latin typeface="Arial"/>
                          <a:cs typeface="Arial"/>
                        </a:rPr>
                        <a:t>Description</a:t>
                      </a:r>
                    </a:p>
                  </a:txBody>
                  <a:tcPr marL="102870" marR="102870" marT="51435" marB="51435">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lang="en-US" sz="1800" b="1" dirty="0">
                          <a:latin typeface="Arial"/>
                          <a:cs typeface="Arial"/>
                        </a:rPr>
                        <a:t>%</a:t>
                      </a:r>
                    </a:p>
                  </a:txBody>
                  <a:tcPr marL="102870" marR="102870" marT="51435" marB="51435">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411480">
                <a:tc>
                  <a:txBody>
                    <a:bodyPr/>
                    <a:lstStyle/>
                    <a:p>
                      <a:r>
                        <a:rPr lang="en-US" sz="1800" dirty="0">
                          <a:latin typeface="Arial"/>
                          <a:cs typeface="Arial"/>
                        </a:rPr>
                        <a:t>20</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800" dirty="0">
                          <a:latin typeface="Arial"/>
                          <a:cs typeface="Arial"/>
                        </a:rPr>
                        <a:t>Syntax</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800" dirty="0">
                          <a:latin typeface="Arial"/>
                          <a:cs typeface="Arial"/>
                        </a:rPr>
                        <a:t>General</a:t>
                      </a:r>
                      <a:r>
                        <a:rPr lang="en-US" sz="1800" baseline="0" dirty="0">
                          <a:latin typeface="Arial"/>
                          <a:cs typeface="Arial"/>
                        </a:rPr>
                        <a:t> syntax problems</a:t>
                      </a:r>
                      <a:endParaRPr lang="en-US" sz="1800" dirty="0">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800" dirty="0">
                          <a:latin typeface="Arial"/>
                          <a:cs typeface="Arial"/>
                        </a:rPr>
                        <a:t>5%</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720090">
                <a:tc>
                  <a:txBody>
                    <a:bodyPr/>
                    <a:lstStyle/>
                    <a:p>
                      <a:r>
                        <a:rPr lang="en-US" sz="1800" dirty="0">
                          <a:latin typeface="Arial"/>
                          <a:cs typeface="Arial"/>
                        </a:rPr>
                        <a:t>21</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800" dirty="0">
                          <a:latin typeface="Arial"/>
                          <a:cs typeface="Arial"/>
                        </a:rPr>
                        <a:t>Typo</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800" dirty="0">
                          <a:latin typeface="Arial"/>
                          <a:cs typeface="Arial"/>
                        </a:rPr>
                        <a:t>Spelling, punctuation, transposed characters</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800" dirty="0">
                          <a:latin typeface="Arial"/>
                          <a:cs typeface="Arial"/>
                        </a:rPr>
                        <a:t>25%</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411480">
                <a:tc>
                  <a:txBody>
                    <a:bodyPr/>
                    <a:lstStyle/>
                    <a:p>
                      <a:r>
                        <a:rPr lang="en-US" sz="1800" dirty="0">
                          <a:latin typeface="Arial"/>
                          <a:cs typeface="Arial"/>
                        </a:rPr>
                        <a:t>22</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800" baseline="0" dirty="0">
                          <a:latin typeface="Arial"/>
                          <a:cs typeface="Arial"/>
                        </a:rPr>
                        <a:t>Parentheses</a:t>
                      </a:r>
                      <a:endParaRPr lang="en-US" sz="1800" dirty="0">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800" dirty="0">
                          <a:latin typeface="Arial"/>
                          <a:cs typeface="Arial"/>
                        </a:rPr>
                        <a:t>Parenthesis in wrong location</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800" dirty="0">
                          <a:latin typeface="Arial"/>
                          <a:cs typeface="Arial"/>
                        </a:rPr>
                        <a:t>5%</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411480">
                <a:tc>
                  <a:txBody>
                    <a:bodyPr/>
                    <a:lstStyle/>
                    <a:p>
                      <a:r>
                        <a:rPr lang="en-US" sz="1800" dirty="0">
                          <a:latin typeface="Arial"/>
                          <a:cs typeface="Arial"/>
                        </a:rPr>
                        <a:t>23</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800" dirty="0">
                          <a:latin typeface="Arial"/>
                          <a:cs typeface="Arial"/>
                        </a:rPr>
                        <a:t>Terminations</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800" dirty="0">
                          <a:latin typeface="Arial"/>
                          <a:cs typeface="Arial"/>
                        </a:rPr>
                        <a:t>Missing “;”</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800" dirty="0">
                          <a:latin typeface="Arial"/>
                          <a:cs typeface="Arial"/>
                        </a:rPr>
                        <a:t>10%</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4"/>
                  </a:ext>
                </a:extLst>
              </a:tr>
              <a:tr h="411480">
                <a:tc>
                  <a:txBody>
                    <a:bodyPr/>
                    <a:lstStyle/>
                    <a:p>
                      <a:r>
                        <a:rPr lang="en-US" sz="1800" dirty="0">
                          <a:latin typeface="Arial"/>
                          <a:cs typeface="Arial"/>
                        </a:rPr>
                        <a:t>24</a:t>
                      </a:r>
                    </a:p>
                  </a:txBody>
                  <a:tcPr marL="102870" marR="102870" marT="51435" marB="51435">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en-US" sz="1800" dirty="0">
                          <a:latin typeface="Arial"/>
                          <a:cs typeface="Arial"/>
                        </a:rPr>
                        <a:t>Braces</a:t>
                      </a:r>
                    </a:p>
                  </a:txBody>
                  <a:tcPr marL="102870" marR="102870" marT="51435" marB="51435">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en-US" sz="1800" dirty="0">
                          <a:latin typeface="Arial"/>
                          <a:cs typeface="Arial"/>
                        </a:rPr>
                        <a:t>Mismatched or missing braces</a:t>
                      </a:r>
                    </a:p>
                  </a:txBody>
                  <a:tcPr marL="102870" marR="102870" marT="51435" marB="51435">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en-US" sz="1800" dirty="0">
                          <a:latin typeface="Arial"/>
                          <a:cs typeface="Arial"/>
                        </a:rPr>
                        <a:t>15%</a:t>
                      </a:r>
                    </a:p>
                  </a:txBody>
                  <a:tcPr marL="102870" marR="102870" marT="51435" marB="51435">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04906966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noFill/>
          <a:ln/>
        </p:spPr>
        <p:txBody>
          <a:bodyPr/>
          <a:lstStyle/>
          <a:p>
            <a:r>
              <a:rPr lang="en-US" altLang="en-US"/>
              <a:t>Analyzing Defect Data -3</a:t>
            </a:r>
          </a:p>
        </p:txBody>
      </p:sp>
      <p:sp>
        <p:nvSpPr>
          <p:cNvPr id="24579" name="Rectangle 3"/>
          <p:cNvSpPr>
            <a:spLocks noGrp="1" noChangeArrowheads="1"/>
          </p:cNvSpPr>
          <p:nvPr>
            <p:ph type="body" idx="1"/>
          </p:nvPr>
        </p:nvSpPr>
        <p:spPr>
          <a:xfrm>
            <a:off x="401934" y="1237206"/>
            <a:ext cx="8320035" cy="5014243"/>
          </a:xfrm>
          <a:noFill/>
          <a:ln/>
        </p:spPr>
        <p:txBody>
          <a:bodyPr/>
          <a:lstStyle/>
          <a:p>
            <a:r>
              <a:rPr lang="en-US" altLang="en-US" dirty="0"/>
              <a:t>Other defect analyses that are useful include the following:</a:t>
            </a:r>
          </a:p>
        </p:txBody>
      </p:sp>
      <p:graphicFrame>
        <p:nvGraphicFramePr>
          <p:cNvPr id="5" name="Table 4"/>
          <p:cNvGraphicFramePr>
            <a:graphicFrameLocks noGrp="1"/>
          </p:cNvGraphicFramePr>
          <p:nvPr>
            <p:extLst>
              <p:ext uri="{D42A27DB-BD31-4B8C-83A1-F6EECF244321}">
                <p14:modId xmlns:p14="http://schemas.microsoft.com/office/powerpoint/2010/main" val="3662790749"/>
              </p:ext>
            </p:extLst>
          </p:nvPr>
        </p:nvGraphicFramePr>
        <p:xfrm>
          <a:off x="390523" y="2229783"/>
          <a:ext cx="8296276" cy="3542071"/>
        </p:xfrm>
        <a:graphic>
          <a:graphicData uri="http://schemas.openxmlformats.org/drawingml/2006/table">
            <a:tbl>
              <a:tblPr firstRow="1" bandRow="1">
                <a:tableStyleId>{2D5ABB26-0587-4C30-8999-92F81FD0307C}</a:tableStyleId>
              </a:tblPr>
              <a:tblGrid>
                <a:gridCol w="3340229">
                  <a:extLst>
                    <a:ext uri="{9D8B030D-6E8A-4147-A177-3AD203B41FA5}">
                      <a16:colId xmlns:a16="http://schemas.microsoft.com/office/drawing/2014/main" val="20000"/>
                    </a:ext>
                  </a:extLst>
                </a:gridCol>
                <a:gridCol w="4956047">
                  <a:extLst>
                    <a:ext uri="{9D8B030D-6E8A-4147-A177-3AD203B41FA5}">
                      <a16:colId xmlns:a16="http://schemas.microsoft.com/office/drawing/2014/main" val="20001"/>
                    </a:ext>
                  </a:extLst>
                </a:gridCol>
              </a:tblGrid>
              <a:tr h="822960">
                <a:tc>
                  <a:txBody>
                    <a:bodyPr/>
                    <a:lstStyle/>
                    <a:p>
                      <a:pPr>
                        <a:lnSpc>
                          <a:spcPts val="1780"/>
                        </a:lnSpc>
                      </a:pPr>
                      <a:r>
                        <a:rPr lang="en-US" sz="1600" dirty="0">
                          <a:latin typeface="Arial"/>
                          <a:cs typeface="Arial"/>
                        </a:rPr>
                        <a:t>Defects</a:t>
                      </a:r>
                      <a:r>
                        <a:rPr lang="en-US" sz="1600" baseline="0" dirty="0">
                          <a:latin typeface="Arial"/>
                          <a:cs typeface="Arial"/>
                        </a:rPr>
                        <a:t> injected and removed by phase</a:t>
                      </a:r>
                      <a:endParaRPr lang="en-US" sz="1600" dirty="0">
                        <a:latin typeface="Arial"/>
                        <a:cs typeface="Arial"/>
                      </a:endParaRPr>
                    </a:p>
                  </a:txBody>
                  <a:tcPr marL="102870" marR="102870" marT="51435" marB="51435">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137160" lvl="0" indent="-137160">
                        <a:lnSpc>
                          <a:spcPts val="1780"/>
                        </a:lnSpc>
                        <a:buFont typeface="Arial"/>
                        <a:buChar char="•"/>
                      </a:pPr>
                      <a:r>
                        <a:rPr lang="en-US" sz="1600" dirty="0">
                          <a:latin typeface="Arial"/>
                          <a:cs typeface="Arial"/>
                        </a:rPr>
                        <a:t>In what phase do</a:t>
                      </a:r>
                      <a:r>
                        <a:rPr lang="en-US" sz="1600" baseline="0" dirty="0">
                          <a:latin typeface="Arial"/>
                          <a:cs typeface="Arial"/>
                        </a:rPr>
                        <a:t> I inject the most defects?</a:t>
                      </a:r>
                    </a:p>
                    <a:p>
                      <a:pPr marL="137160" lvl="0" indent="-137160">
                        <a:lnSpc>
                          <a:spcPts val="1780"/>
                        </a:lnSpc>
                        <a:buFont typeface="Arial"/>
                        <a:buChar char="•"/>
                      </a:pPr>
                      <a:r>
                        <a:rPr lang="en-US" sz="1600" baseline="0" dirty="0">
                          <a:latin typeface="Arial"/>
                          <a:cs typeface="Arial"/>
                        </a:rPr>
                        <a:t>In what phase are they removed?</a:t>
                      </a:r>
                    </a:p>
                    <a:p>
                      <a:pPr marL="137160" lvl="0" indent="-137160">
                        <a:lnSpc>
                          <a:spcPts val="1780"/>
                        </a:lnSpc>
                        <a:buFont typeface="Arial"/>
                        <a:buChar char="•"/>
                      </a:pPr>
                      <a:r>
                        <a:rPr lang="en-US" sz="1600" baseline="0" dirty="0">
                          <a:latin typeface="Arial"/>
                          <a:cs typeface="Arial"/>
                        </a:rPr>
                        <a:t>Could they be removed earlier?</a:t>
                      </a:r>
                      <a:endParaRPr lang="en-US" sz="1600" dirty="0">
                        <a:latin typeface="Arial"/>
                        <a:cs typeface="Arial"/>
                      </a:endParaRPr>
                    </a:p>
                  </a:txBody>
                  <a:tcPr marL="102870" marR="102870" marT="51435" marB="51435">
                    <a:lnL w="12700" cap="flat" cmpd="sng" algn="ctr">
                      <a:solidFill>
                        <a:scrgbClr r="0" g="0" b="0"/>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822960">
                <a:tc>
                  <a:txBody>
                    <a:bodyPr/>
                    <a:lstStyle/>
                    <a:p>
                      <a:pPr>
                        <a:lnSpc>
                          <a:spcPts val="1780"/>
                        </a:lnSpc>
                      </a:pPr>
                      <a:r>
                        <a:rPr lang="en-US" sz="1600" dirty="0">
                          <a:latin typeface="Arial"/>
                          <a:cs typeface="Arial"/>
                        </a:rPr>
                        <a:t>Defect types found by </a:t>
                      </a:r>
                      <a:r>
                        <a:rPr lang="en-US" sz="1600">
                          <a:latin typeface="Arial"/>
                          <a:cs typeface="Arial"/>
                        </a:rPr>
                        <a:t>the environment</a:t>
                      </a:r>
                      <a:r>
                        <a:rPr lang="en-US" sz="1600" baseline="0">
                          <a:latin typeface="Arial"/>
                          <a:cs typeface="Arial"/>
                        </a:rPr>
                        <a:t> (</a:t>
                      </a:r>
                      <a:r>
                        <a:rPr lang="en-US" sz="1600">
                          <a:latin typeface="Arial"/>
                          <a:cs typeface="Arial"/>
                        </a:rPr>
                        <a:t>compiler)</a:t>
                      </a:r>
                      <a:endParaRPr lang="en-US" sz="1600" dirty="0">
                        <a:latin typeface="Arial"/>
                        <a:cs typeface="Arial"/>
                      </a:endParaRPr>
                    </a:p>
                  </a:txBody>
                  <a:tcPr marL="102870" marR="102870" marT="51435" marB="51435">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137160" indent="-137160">
                        <a:lnSpc>
                          <a:spcPts val="1780"/>
                        </a:lnSpc>
                        <a:buFont typeface="Arial"/>
                        <a:buChar char="•"/>
                      </a:pPr>
                      <a:r>
                        <a:rPr lang="en-US" sz="1600" dirty="0">
                          <a:latin typeface="Arial"/>
                          <a:cs typeface="Arial"/>
                        </a:rPr>
                        <a:t>What defect types will the environment</a:t>
                      </a:r>
                      <a:r>
                        <a:rPr lang="en-US" sz="1600" baseline="0" dirty="0">
                          <a:latin typeface="Arial"/>
                          <a:cs typeface="Arial"/>
                        </a:rPr>
                        <a:t> </a:t>
                      </a:r>
                      <a:r>
                        <a:rPr lang="en-US" sz="1600" dirty="0">
                          <a:latin typeface="Arial"/>
                          <a:cs typeface="Arial"/>
                        </a:rPr>
                        <a:t>find?</a:t>
                      </a:r>
                    </a:p>
                    <a:p>
                      <a:pPr marL="137160" indent="-137160">
                        <a:lnSpc>
                          <a:spcPts val="1780"/>
                        </a:lnSpc>
                        <a:buFont typeface="Arial"/>
                        <a:buChar char="•"/>
                      </a:pPr>
                      <a:r>
                        <a:rPr lang="en-US" sz="1600" dirty="0">
                          <a:latin typeface="Arial"/>
                          <a:cs typeface="Arial"/>
                        </a:rPr>
                        <a:t>How</a:t>
                      </a:r>
                      <a:r>
                        <a:rPr lang="en-US" sz="1600" baseline="0" dirty="0">
                          <a:latin typeface="Arial"/>
                          <a:cs typeface="Arial"/>
                        </a:rPr>
                        <a:t> effective is the environment at finding defects?</a:t>
                      </a:r>
                    </a:p>
                    <a:p>
                      <a:pPr marL="137160" indent="-137160">
                        <a:lnSpc>
                          <a:spcPts val="1780"/>
                        </a:lnSpc>
                        <a:buFont typeface="Arial"/>
                        <a:buChar char="•"/>
                      </a:pPr>
                      <a:r>
                        <a:rPr lang="en-US" sz="1600" baseline="0" dirty="0">
                          <a:latin typeface="Arial"/>
                          <a:cs typeface="Arial"/>
                        </a:rPr>
                        <a:t>What defect types does the compiler miss?</a:t>
                      </a:r>
                      <a:endParaRPr lang="en-US" sz="1600" dirty="0">
                        <a:latin typeface="Arial"/>
                        <a:cs typeface="Arial"/>
                      </a:endParaRPr>
                    </a:p>
                  </a:txBody>
                  <a:tcPr marL="102870" marR="102870" marT="51435" marB="51435">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640080">
                <a:tc>
                  <a:txBody>
                    <a:bodyPr/>
                    <a:lstStyle/>
                    <a:p>
                      <a:pPr>
                        <a:lnSpc>
                          <a:spcPts val="1780"/>
                        </a:lnSpc>
                      </a:pPr>
                      <a:r>
                        <a:rPr lang="en-US" sz="1600" dirty="0">
                          <a:latin typeface="Arial"/>
                          <a:cs typeface="Arial"/>
                        </a:rPr>
                        <a:t>Defect fix time analysis</a:t>
                      </a:r>
                    </a:p>
                  </a:txBody>
                  <a:tcPr marL="102870" marR="102870" marT="51435" marB="51435">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137160" indent="-137160">
                        <a:lnSpc>
                          <a:spcPts val="1780"/>
                        </a:lnSpc>
                        <a:buFont typeface="Arial"/>
                        <a:buChar char="•"/>
                      </a:pPr>
                      <a:r>
                        <a:rPr lang="en-US" sz="1600" dirty="0">
                          <a:latin typeface="Arial"/>
                          <a:cs typeface="Arial"/>
                        </a:rPr>
                        <a:t>What does it cost to fix a defect?</a:t>
                      </a:r>
                    </a:p>
                    <a:p>
                      <a:pPr marL="137160" indent="-137160">
                        <a:lnSpc>
                          <a:spcPts val="1780"/>
                        </a:lnSpc>
                        <a:buFont typeface="Arial"/>
                        <a:buChar char="•"/>
                      </a:pPr>
                      <a:r>
                        <a:rPr lang="en-US" sz="1600" dirty="0">
                          <a:latin typeface="Arial"/>
                          <a:cs typeface="Arial"/>
                        </a:rPr>
                        <a:t>What could be saved by removing defects earlier?</a:t>
                      </a:r>
                    </a:p>
                  </a:txBody>
                  <a:tcPr marL="102870" marR="102870" marT="51435" marB="51435">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640080">
                <a:tc>
                  <a:txBody>
                    <a:bodyPr/>
                    <a:lstStyle/>
                    <a:p>
                      <a:pPr>
                        <a:lnSpc>
                          <a:spcPts val="1780"/>
                        </a:lnSpc>
                      </a:pPr>
                      <a:r>
                        <a:rPr lang="en-US" sz="1600" dirty="0">
                          <a:latin typeface="Arial"/>
                          <a:cs typeface="Arial"/>
                        </a:rPr>
                        <a:t>Defect removal rates for reviews</a:t>
                      </a:r>
                    </a:p>
                  </a:txBody>
                  <a:tcPr marL="102870" marR="102870" marT="51435" marB="51435">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137160" indent="-137160">
                        <a:lnSpc>
                          <a:spcPts val="1780"/>
                        </a:lnSpc>
                        <a:buFont typeface="Arial"/>
                        <a:buChar char="•"/>
                      </a:pPr>
                      <a:r>
                        <a:rPr lang="en-US" sz="1600" dirty="0">
                          <a:latin typeface="Arial"/>
                          <a:cs typeface="Arial"/>
                        </a:rPr>
                        <a:t>How efficient</a:t>
                      </a:r>
                      <a:r>
                        <a:rPr lang="en-US" sz="1600" baseline="0" dirty="0">
                          <a:latin typeface="Arial"/>
                          <a:cs typeface="Arial"/>
                        </a:rPr>
                        <a:t> are my review processes?</a:t>
                      </a:r>
                    </a:p>
                    <a:p>
                      <a:pPr marL="137160" indent="-137160">
                        <a:lnSpc>
                          <a:spcPts val="1780"/>
                        </a:lnSpc>
                        <a:buFont typeface="Arial"/>
                        <a:buChar char="•"/>
                      </a:pPr>
                      <a:r>
                        <a:rPr lang="en-US" sz="1600" baseline="0" dirty="0">
                          <a:latin typeface="Arial"/>
                          <a:cs typeface="Arial"/>
                        </a:rPr>
                        <a:t>How do they compare?</a:t>
                      </a:r>
                      <a:endParaRPr lang="en-US" sz="1600" dirty="0">
                        <a:latin typeface="Arial"/>
                        <a:cs typeface="Arial"/>
                      </a:endParaRPr>
                    </a:p>
                  </a:txBody>
                  <a:tcPr marL="102870" marR="102870" marT="51435" marB="51435">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421681">
                <a:tc>
                  <a:txBody>
                    <a:bodyPr/>
                    <a:lstStyle/>
                    <a:p>
                      <a:pPr>
                        <a:lnSpc>
                          <a:spcPts val="1780"/>
                        </a:lnSpc>
                      </a:pPr>
                      <a:r>
                        <a:rPr lang="en-US" sz="1600" dirty="0">
                          <a:latin typeface="Arial"/>
                          <a:cs typeface="Arial"/>
                        </a:rPr>
                        <a:t>Review yield</a:t>
                      </a:r>
                    </a:p>
                  </a:txBody>
                  <a:tcPr marL="102870" marR="102870" marT="51435" marB="51435">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137160" indent="-137160">
                        <a:lnSpc>
                          <a:spcPts val="1780"/>
                        </a:lnSpc>
                        <a:buFont typeface="Arial"/>
                        <a:buChar char="•"/>
                      </a:pPr>
                      <a:r>
                        <a:rPr lang="en-US" sz="1600" dirty="0">
                          <a:latin typeface="Arial"/>
                          <a:cs typeface="Arial"/>
                        </a:rPr>
                        <a:t>How effective </a:t>
                      </a:r>
                      <a:r>
                        <a:rPr lang="en-US" sz="1600" baseline="0" dirty="0">
                          <a:latin typeface="Arial"/>
                          <a:cs typeface="Arial"/>
                        </a:rPr>
                        <a:t>are my review processes?</a:t>
                      </a:r>
                    </a:p>
                  </a:txBody>
                  <a:tcPr marL="102870" marR="102870" marT="51435" marB="51435">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30769166"/>
      </p:ext>
    </p:extLst>
  </p:cSld>
  <p:clrMapOvr>
    <a:masterClrMapping/>
  </p:clrMapOvr>
  <p:transition/>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SEI_template.potx</Template>
  <TotalTime>145</TotalTime>
  <Words>571</Words>
  <Application>Microsoft Office PowerPoint</Application>
  <PresentationFormat>On-screen Show (4:3)</PresentationFormat>
  <Paragraphs>73</Paragraphs>
  <Slides>6</Slides>
  <Notes>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6</vt:i4>
      </vt:variant>
    </vt:vector>
  </HeadingPairs>
  <TitlesOfParts>
    <vt:vector size="11" baseType="lpstr">
      <vt:lpstr>ＭＳ Ｐゴシック</vt:lpstr>
      <vt:lpstr>Arial</vt:lpstr>
      <vt:lpstr>Calibri</vt:lpstr>
      <vt:lpstr>SEI_template</vt:lpstr>
      <vt:lpstr>1_SEI_template</vt:lpstr>
      <vt:lpstr>A Discipline for  Software Engineering  </vt:lpstr>
      <vt:lpstr>Document Markings</vt:lpstr>
      <vt:lpstr>Workshop Objectives</vt:lpstr>
      <vt:lpstr>Analyzing Defect Data -1</vt:lpstr>
      <vt:lpstr>Analyzing Defect Data -2</vt:lpstr>
      <vt:lpstr>Analyzing Defect Data -3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kurt60</dc:creator>
  <cp:lastModifiedBy>Sheela Nath</cp:lastModifiedBy>
  <cp:revision>18</cp:revision>
  <cp:lastPrinted>2019-03-07T17:50:41Z</cp:lastPrinted>
  <dcterms:created xsi:type="dcterms:W3CDTF">2018-04-24T19:07:40Z</dcterms:created>
  <dcterms:modified xsi:type="dcterms:W3CDTF">2020-04-22T20:53:19Z</dcterms:modified>
</cp:coreProperties>
</file>